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slides/charts/chart1.xml" ContentType="application/vnd.openxmlformats-officedocument.drawingml.chart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charts/chart2.xml" ContentType="application/vnd.openxmlformats-officedocument.drawingml.chart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cdd9a0d2e304f3c" /><Relationship Type="http://schemas.openxmlformats.org/officeDocument/2006/relationships/extended-properties" Target="/docProps/app.xml" Id="R77c38586a52a49e7" /><Relationship Type="http://schemas.openxmlformats.org/officeDocument/2006/relationships/officeDocument" Target="/ppt/presentation.xml" Id="Ra99a358e933c4d4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0575c83dc954b59"/>
  </p:sldMasterIdLst>
  <p:notesMasterIdLst>
    <p:notesMasterId xmlns:r="http://schemas.openxmlformats.org/officeDocument/2006/relationships" r:id="R98323ef84bac4e61"/>
  </p:notesMasterIdLst>
  <p:sldIdLst>
    <p:sldId xmlns:r="http://schemas.openxmlformats.org/officeDocument/2006/relationships" id="256" r:id="Ra1f37bb8e3834401"/>
    <p:sldId xmlns:r="http://schemas.openxmlformats.org/officeDocument/2006/relationships" id="257" r:id="R5ab240b8b80e4970"/>
    <p:sldId xmlns:r="http://schemas.openxmlformats.org/officeDocument/2006/relationships" id="258" r:id="R36d3b7f3546d4d91"/>
    <p:sldId xmlns:r="http://schemas.openxmlformats.org/officeDocument/2006/relationships" id="259" r:id="R0f8790cd9d4c4ffc"/>
    <p:sldId xmlns:r="http://schemas.openxmlformats.org/officeDocument/2006/relationships" id="260" r:id="Rb58b826767d24fb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ffff462d4a145e2" /><Relationship Type="http://schemas.openxmlformats.org/officeDocument/2006/relationships/slideMaster" Target="/ppt/slideMasters/slideMaster1.xml" Id="Rd0575c83dc954b59" /><Relationship Type="http://schemas.openxmlformats.org/officeDocument/2006/relationships/notesMaster" Target="/ppt/notesMasters/notesMaster1.xml" Id="R98323ef84bac4e61" /><Relationship Type="http://schemas.openxmlformats.org/officeDocument/2006/relationships/presProps" Target="/ppt/presProps.xml" Id="Rd49dc197725247c6" /><Relationship Type="http://schemas.openxmlformats.org/officeDocument/2006/relationships/tableStyles" Target="/ppt/tableStyles.xml" Id="R184db11f80b3439a" /><Relationship Type="http://schemas.openxmlformats.org/officeDocument/2006/relationships/slide" Target="/ppt/slides/slide1.xml" Id="Ra1f37bb8e3834401" /><Relationship Type="http://schemas.openxmlformats.org/officeDocument/2006/relationships/slide" Target="/ppt/slides/slide2.xml" Id="R5ab240b8b80e4970" /><Relationship Type="http://schemas.openxmlformats.org/officeDocument/2006/relationships/slide" Target="/ppt/slides/slide3.xml" Id="R36d3b7f3546d4d91" /><Relationship Type="http://schemas.openxmlformats.org/officeDocument/2006/relationships/slide" Target="/ppt/slides/slide4.xml" Id="R0f8790cd9d4c4ffc" /><Relationship Type="http://schemas.openxmlformats.org/officeDocument/2006/relationships/slide" Target="/ppt/slides/slide5.xml" Id="Rb58b826767d24fb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9c680b227e4465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b76da1e04594efc" /><Relationship Type="http://schemas.openxmlformats.org/officeDocument/2006/relationships/notesMaster" Target="/ppt/notesMasters/notesMaster1.xml" Id="R26e58f1471da4dc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2cc386300404598" /><Relationship Type="http://schemas.openxmlformats.org/officeDocument/2006/relationships/notesMaster" Target="/ppt/notesMasters/notesMaster1.xml" Id="R3687efd28dc0452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fc61ce2ed9c439b" /><Relationship Type="http://schemas.openxmlformats.org/officeDocument/2006/relationships/notesMaster" Target="/ppt/notesMasters/notesMaster1.xml" Id="R7ee08417d546402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4ae1aeaed20413f" /><Relationship Type="http://schemas.openxmlformats.org/officeDocument/2006/relationships/notesMaster" Target="/ppt/notesMasters/notesMaster1.xml" Id="Rafc6a12714ff446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546af3ca2b04b17" /><Relationship Type="http://schemas.openxmlformats.org/officeDocument/2006/relationships/notesMaster" Target="/ppt/notesMasters/notesMaster1.xml" Id="Rdbd577201aa4498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analysis/annual-check.json（2025）；level23-components.csv、level23-modules.csv。验收入库、不含税CNY；上年同机型/零件数量加权交易价为基准。整机目标5%仅用于整机。整机与零件交易是不同阶段的成本记录，金额不相加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来源：finished-machine-receipts.csv，按机型汇总2024金额/验收量为2025基准。TWS Pro −14672.3164；智能手表S2 −5163.5306；AX3000 −4519.8105；20000mAh快充 −340.0806元。前两机型占净涨价80.32%；机型编号PRD0006、PRD0008。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来源：component-check.json中2025零件：CMP00223锂电池 +15241.1326，CMP00233表壳 −9846.5812，CMP00224振动马达 −9602.5252元。三项为选取的关键贡献，不是S2完整零件成本；其他零件及無基准项目另计。两项涨价合计19449.1064元，超过电池降本4207.9738元。同期整机S2净降本−5163.5306元，不将年度零件差额直接解释为整机因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pass-through-check.json。两个月为用户假设，按整机月份t精确匹配零件t−2月份；使用无重复BOM叶子件及累计单台用量。零件参考月与其上一年全年的加权价比较；整机月与上一年全年加权价比较。覆盖率以BOM标准成本计，不是实际交易金额覆盖率。46个整机交易月份中0个完整可比叶子BOM，17个有部分可比零件；不计算完整传导率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议基于本次模拟交易分析提出，非已确认的涨价原因；不设项目进度及实施日期。需要供应商合同、规格版本、领料消耗及委外结算等实际数据验证。采购负责零件价差，生产/财务负责批次消耗与成本结转，委外采购核查加工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ac0ca5001d44d7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5b1dbc0fd334eee" /><Relationship Type="http://schemas.openxmlformats.org/officeDocument/2006/relationships/slideLayout" Target="/ppt/slideLayouts/slideLayout1.xml" Id="R20e0812c92a0434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0e0812c92a0434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b01d809bff4a83" /><Relationship Type="http://schemas.openxmlformats.org/officeDocument/2006/relationships/notesSlide" Target="/ppt/notesSlides/notesSlide1.xml" Id="Rfb3ae3486cd34a6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982903cc0746fa" /><Relationship Type="http://schemas.openxmlformats.org/officeDocument/2006/relationships/chart" Target="/ppt/slides/charts/chart1.xml" Id="Rd8272eb8929c45b3" /><Relationship Type="http://schemas.openxmlformats.org/officeDocument/2006/relationships/notesSlide" Target="/ppt/notesSlides/notesSlide2.xml" Id="R9084cf476c6a471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5ebe68ac5247f6" /><Relationship Type="http://schemas.openxmlformats.org/officeDocument/2006/relationships/chart" Target="/ppt/slides/charts/chart2.xml" Id="Rdd26c397ddd04f32" /><Relationship Type="http://schemas.openxmlformats.org/officeDocument/2006/relationships/notesSlide" Target="/ppt/notesSlides/notesSlide3.xml" Id="R11cd10f03ec140c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e9e98659e44972" /><Relationship Type="http://schemas.openxmlformats.org/officeDocument/2006/relationships/notesSlide" Target="/ppt/notesSlides/notesSlide4.xml" Id="R95d0f0fd4e9e47d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51b52478de4b57" /><Relationship Type="http://schemas.openxmlformats.org/officeDocument/2006/relationships/notesSlide" Target="/ppt/notesSlides/notesSlide5.xml" Id="R61964ef6c91749d9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价差影响幅度（千元）</c:v>
          </c:tx>
          <c:spPr>
            <a:solidFill xmlns:a="http://schemas.openxmlformats.org/drawingml/2006/main">
              <a:srgbClr val="20628A"/>
            </a:solidFill>
          </c:spPr>
          <c:dPt>
            <c:idx val="0"/>
            <c:invertIfNegative val="0"/>
            <c:spPr>
              <a:solidFill xmlns:a="http://schemas.openxmlformats.org/drawingml/2006/main">
                <a:srgbClr val="9B5143"/>
              </a:solidFill>
            </c:spPr>
          </c:dPt>
          <c:dPt>
            <c:idx val="1"/>
            <c:invertIfNegative val="0"/>
            <c:spPr>
              <a:solidFill xmlns:a="http://schemas.openxmlformats.org/drawingml/2006/main">
                <a:srgbClr val="9B5143"/>
              </a:solidFill>
            </c:spPr>
          </c:dPt>
          <c:dPt>
            <c:idx val="2"/>
            <c:invertIfNegative val="0"/>
            <c:spPr>
              <a:solidFill xmlns:a="http://schemas.openxmlformats.org/drawingml/2006/main">
                <a:srgbClr val="9B5143"/>
              </a:solidFill>
            </c:spPr>
          </c:dPt>
          <c:dPt>
            <c:idx val="3"/>
            <c:invertIfNegative val="0"/>
            <c:spPr>
              <a:solidFill xmlns:a="http://schemas.openxmlformats.org/drawingml/2006/main">
                <a:srgbClr val="9B5143"/>
              </a:solidFill>
            </c:spPr>
          </c:dPt>
          <c:dLbls>
            <c:dLbl>
              <c:idx val="0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650" b="1">
                        <a:solidFill>
                          <a:srgbClr val="172F3E"/>
                        </a:solidFill>
                        <a:latin typeface="Microsoft YaHei"/>
                        <a:ea typeface="Microsoft YaHei"/>
                        <a:cs typeface="Microsoft YaHei"/>
                      </a:rPr>
                      <a:t>-14.7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650" b="1">
                      <a:solidFill>
                        <a:srgbClr val="172F3E"/>
                      </a:solidFill>
                      <a:latin typeface="Microsoft YaHei"/>
                      <a:ea typeface="Microsoft YaHei"/>
                      <a:cs typeface="Microsoft YaHei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650" b="1">
                        <a:solidFill>
                          <a:srgbClr val="172F3E"/>
                        </a:solidFill>
                        <a:latin typeface="Microsoft YaHei"/>
                        <a:ea typeface="Microsoft YaHei"/>
                        <a:cs typeface="Microsoft YaHei"/>
                      </a:rPr>
                      <a:t>-5.2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650" b="1">
                      <a:solidFill>
                        <a:srgbClr val="172F3E"/>
                      </a:solidFill>
                      <a:latin typeface="Microsoft YaHei"/>
                      <a:ea typeface="Microsoft YaHei"/>
                      <a:cs typeface="Microsoft YaHei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650" b="1">
                        <a:solidFill>
                          <a:srgbClr val="172F3E"/>
                        </a:solidFill>
                        <a:latin typeface="Microsoft YaHei"/>
                        <a:ea typeface="Microsoft YaHei"/>
                        <a:cs typeface="Microsoft YaHei"/>
                      </a:rPr>
                      <a:t>-4.5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650" b="1">
                      <a:solidFill>
                        <a:srgbClr val="172F3E"/>
                      </a:solidFill>
                      <a:latin typeface="Microsoft YaHei"/>
                      <a:ea typeface="Microsoft YaHei"/>
                      <a:cs typeface="Microsoft YaHei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650" b="1">
                        <a:solidFill>
                          <a:srgbClr val="172F3E"/>
                        </a:solidFill>
                        <a:latin typeface="Microsoft YaHei"/>
                        <a:ea typeface="Microsoft YaHei"/>
                        <a:cs typeface="Microsoft YaHei"/>
                      </a:rPr>
                      <a:t>-0.3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650" b="1">
                      <a:solidFill>
                        <a:srgbClr val="172F3E"/>
                      </a:solidFill>
                      <a:latin typeface="Microsoft YaHei"/>
                      <a:ea typeface="Microsoft YaHei"/>
                      <a:cs typeface="Microsoft YaHei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</c:dLbls>
          <c:cat>
            <c:strRef>
              <c:f>'Chart Data'!$A$2:$A$5</c:f>
              <c:strCache>
                <c:ptCount val="4"/>
                <c:pt idx="0">
                  <c:v>TWS Pro</c:v>
                </c:pt>
                <c:pt idx="1">
                  <c:v>智能手表 S2</c:v>
                </c:pt>
                <c:pt idx="2">
                  <c:v>WiFi6 AX3000</c:v>
                </c:pt>
                <c:pt idx="3">
                  <c:v>20000mAh快充</c:v>
                </c:pt>
              </c:strCache>
            </c:strRef>
          </c:cat>
          <c:val>
            <c:numRef>
              <c:f>'Chart Data'!$B$2:$B$5</c:f>
              <c:numCache>
                <c:formatCode>0.0</c:formatCode>
                <c:ptCount val="4"/>
                <c:pt idx="0">
                  <c:v>14.6723164</c:v>
                </c:pt>
                <c:pt idx="1">
                  <c:v>5.1635306</c:v>
                </c:pt>
                <c:pt idx="2">
                  <c:v>4.5198105</c:v>
                </c:pt>
                <c:pt idx="3">
                  <c:v>0.3400806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650" b="1">
                  <a:solidFill>
                    <a:srgbClr val="172F3E"/>
                  </a:solidFill>
                  <a:latin typeface="Microsoft YaHei"/>
                  <a:ea typeface="Microsoft YaHei"/>
                  <a:cs typeface="Microsoft YaHe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80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tickLblPos val="low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526879"/>
                </a:solidFill>
                <a:latin typeface="Microsoft YaHei"/>
                <a:ea typeface="Microsoft YaHei"/>
                <a:cs typeface="Microsoft YaHei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b"/>
        <c:majorGridlines>
          <c:spPr>
            <a:ln xmlns:a="http://schemas.openxmlformats.org/drawingml/2006/main" w="4763">
              <a:solidFill>
                <a:srgbClr val="D9E2E9"/>
              </a:solidFill>
            </a:ln>
          </c:spPr>
        </c:majorGridlines>
        <c:numFmt formatCode="0.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526879"/>
                </a:solidFill>
                <a:latin typeface="Microsoft YaHei"/>
                <a:ea typeface="Microsoft YaHei"/>
                <a:cs typeface="Microsoft YaHei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FFFFF"/>
        </a:solidFill>
      </c:spPr>
    </c:plotArea>
    <c:plotVisOnly val="1"/>
  </c:chart>
  <c:spPr>
    <a:solidFill xmlns:a="http://schemas.openxmlformats.org/drawingml/2006/main">
      <a:srgbClr val="FFFFFF"/>
    </a:solidFill>
  </c:spPr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价差影响幅度（千元）</c:v>
          </c:tx>
          <c:spPr>
            <a:solidFill xmlns:a="http://schemas.openxmlformats.org/drawingml/2006/main">
              <a:srgbClr val="20628A"/>
            </a:solidFill>
          </c:spPr>
          <c:dPt>
            <c:idx val="0"/>
            <c:invertIfNegative val="0"/>
            <c:spPr>
              <a:solidFill xmlns:a="http://schemas.openxmlformats.org/drawingml/2006/main">
                <a:srgbClr val="20628A"/>
              </a:solidFill>
            </c:spPr>
          </c:dPt>
          <c:dPt>
            <c:idx val="1"/>
            <c:invertIfNegative val="0"/>
            <c:spPr>
              <a:solidFill xmlns:a="http://schemas.openxmlformats.org/drawingml/2006/main">
                <a:srgbClr val="9B5143"/>
              </a:solidFill>
            </c:spPr>
          </c:dPt>
          <c:dPt>
            <c:idx val="2"/>
            <c:invertIfNegative val="0"/>
            <c:spPr>
              <a:solidFill xmlns:a="http://schemas.openxmlformats.org/drawingml/2006/main">
                <a:srgbClr val="9B5143"/>
              </a:solidFill>
            </c:spPr>
          </c:dPt>
          <c:dLbls>
            <c:dLbl>
              <c:idx val="0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650" b="1">
                        <a:solidFill>
                          <a:srgbClr val="172F3E"/>
                        </a:solidFill>
                        <a:latin typeface="Microsoft YaHei"/>
                        <a:ea typeface="Microsoft YaHei"/>
                        <a:cs typeface="Microsoft YaHei"/>
                      </a:rPr>
                      <a:t>+15.2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650" b="1">
                      <a:solidFill>
                        <a:srgbClr val="172F3E"/>
                      </a:solidFill>
                      <a:latin typeface="Microsoft YaHei"/>
                      <a:ea typeface="Microsoft YaHei"/>
                      <a:cs typeface="Microsoft YaHei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650" b="1">
                        <a:solidFill>
                          <a:srgbClr val="172F3E"/>
                        </a:solidFill>
                        <a:latin typeface="Microsoft YaHei"/>
                        <a:ea typeface="Microsoft YaHei"/>
                        <a:cs typeface="Microsoft YaHei"/>
                      </a:rPr>
                      <a:t>-9.8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650" b="1">
                      <a:solidFill>
                        <a:srgbClr val="172F3E"/>
                      </a:solidFill>
                      <a:latin typeface="Microsoft YaHei"/>
                      <a:ea typeface="Microsoft YaHei"/>
                      <a:cs typeface="Microsoft YaHei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650" b="1">
                        <a:solidFill>
                          <a:srgbClr val="172F3E"/>
                        </a:solidFill>
                        <a:latin typeface="Microsoft YaHei"/>
                        <a:ea typeface="Microsoft YaHei"/>
                        <a:cs typeface="Microsoft YaHei"/>
                      </a:rPr>
                      <a:t>-9.6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650" b="1">
                      <a:solidFill>
                        <a:srgbClr val="172F3E"/>
                      </a:solidFill>
                      <a:latin typeface="Microsoft YaHei"/>
                      <a:ea typeface="Microsoft YaHei"/>
                      <a:cs typeface="Microsoft YaHei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</c:dLbls>
          <c:cat>
            <c:strRef>
              <c:f>'Chart Data'!$A$2:$A$4</c:f>
              <c:strCache>
                <c:ptCount val="3"/>
                <c:pt idx="0">
                  <c:v>锂电池（降价7.01%）</c:v>
                </c:pt>
                <c:pt idx="1">
                  <c:v>表壳（涨价4.10%）</c:v>
                </c:pt>
                <c:pt idx="2">
                  <c:v>振动马达（涨价3.86%）</c:v>
                </c:pt>
              </c:strCache>
            </c:strRef>
          </c:cat>
          <c:val>
            <c:numRef>
              <c:f>'Chart Data'!$B$2:$B$4</c:f>
              <c:numCache>
                <c:formatCode>0.0</c:formatCode>
                <c:ptCount val="3"/>
                <c:pt idx="0">
                  <c:v>15.2411326</c:v>
                </c:pt>
                <c:pt idx="1">
                  <c:v>9.8465812</c:v>
                </c:pt>
                <c:pt idx="2">
                  <c:v>9.6025252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650" b="1">
                  <a:solidFill>
                    <a:srgbClr val="172F3E"/>
                  </a:solidFill>
                  <a:latin typeface="Microsoft YaHei"/>
                  <a:ea typeface="Microsoft YaHei"/>
                  <a:cs typeface="Microsoft YaHe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80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tickLblPos val="low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526879"/>
                </a:solidFill>
                <a:latin typeface="Microsoft YaHei"/>
                <a:ea typeface="Microsoft YaHei"/>
                <a:cs typeface="Microsoft YaHei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b"/>
        <c:majorGridlines>
          <c:spPr>
            <a:ln xmlns:a="http://schemas.openxmlformats.org/drawingml/2006/main" w="4763">
              <a:solidFill>
                <a:srgbClr val="D9E2E9"/>
              </a:solidFill>
            </a:ln>
          </c:spPr>
        </c:majorGridlines>
        <c:numFmt formatCode="0.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526879"/>
                </a:solidFill>
                <a:latin typeface="Microsoft YaHei"/>
                <a:ea typeface="Microsoft YaHei"/>
                <a:cs typeface="Microsoft YaHei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FFFFF"/>
        </a:solidFill>
      </c:spPr>
    </c:plotArea>
    <c:plotVisOnly val="1"/>
  </c:chart>
  <c:spPr>
    <a:solidFill xmlns:a="http://schemas.openxmlformats.org/drawingml/2006/main">
      <a:srgbClr val="FFFFFF"/>
    </a:solidFill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0AE045-6FC0-4E08-8C7B-8C793DAD5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"/>
            <a:ext cx="111252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72F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72F3E"/>
                </a:solidFill>
                <a:latin typeface="Microsoft YaHei"/>
                <a:ea typeface="Microsoft YaHei"/>
                <a:cs typeface="Microsoft YaHei"/>
              </a:rPr>
              <a:t>2025年整机降本未达标，零件端也出现净涨价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242AE6-8926-40D6-AEFD-09C16E8C3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85900"/>
            <a:ext cx="11125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87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26879"/>
                </a:solidFill>
                <a:latin typeface="Microsoft YaHei"/>
                <a:ea typeface="Microsoft YaHei"/>
                <a:cs typeface="Microsoft YaHei"/>
              </a:rPr>
              <a:t>整机可比覆盖率较高；零件端基准不足，结论仅覆盖可比交易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7459F4-B81B-44AB-854B-C6ACE7141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981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87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26879"/>
                </a:solidFill>
                <a:latin typeface="Microsoft YaHei"/>
                <a:ea typeface="Microsoft YaHei"/>
                <a:cs typeface="Microsoft YaHei"/>
              </a:rPr>
              <a:t>2025年采购降本复盘 · 模拟交易案例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F85D3D-0396-4B66-9BEB-AE36E7B7C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514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87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26879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graphicFrame>
        <p:nvGraphicFramePr>
          <p:cNvPr id="12" name=""/>
          <p:cNvGraphicFramePr/>
          <p:nvPr/>
        </p:nvGraphicFramePr>
        <p:xfrm>
          <a:off xmlns:a="http://schemas.openxmlformats.org/drawingml/2006/main" x="533400" y="2152650"/>
          <a:ext xmlns:a="http://schemas.openxmlformats.org/drawingml/2006/main" cx="11125200" cy="2857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333750"/>
                <a:gridCol w="3895725"/>
                <a:gridCol w="3895725"/>
              </a:tblGrid>
              <a:tr h="5715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指标</a:t>
                      </a:r>
                    </a:p>
                  </a:txBody>
                  <a:tcPr marL="91440" marR="91440" marT="45720" marB="45720">
                    <a:solidFill>
                      <a:srgbClr val="20628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整机看板</a:t>
                      </a:r>
                    </a:p>
                  </a:txBody>
                  <a:tcPr marL="91440" marR="91440" marT="45720" marB="45720">
                    <a:solidFill>
                      <a:srgbClr val="20628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二、三级零件看板</a:t>
                      </a:r>
                    </a:p>
                  </a:txBody>
                  <a:tcPr marL="91440" marR="91440" marT="45720" marB="45720">
                    <a:solidFill>
                      <a:srgbClr val="20628A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2F3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实际净降本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2F3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−24,695.74 元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2F3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−14,892.08 元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2F3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可比降本率</a:t>
                      </a:r>
                    </a:p>
                  </a:txBody>
                  <a:tcPr marL="91440" marR="91440" marT="45720" marB="45720"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2F3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−2.22%（目标 5%）</a:t>
                      </a:r>
                    </a:p>
                  </a:txBody>
                  <a:tcPr marL="91440" marR="91440" marT="45720" marB="45720"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2F3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−1.00%</a:t>
                      </a:r>
                    </a:p>
                  </a:txBody>
                  <a:tcPr marL="91440" marR="91440" marT="45720" marB="45720">
                    <a:solidFill>
                      <a:srgbClr val="F1F5F8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2F3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可比金额覆盖率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2F3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86.79%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2F3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14.58%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2F3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无上年基准金额</a:t>
                      </a:r>
                    </a:p>
                  </a:txBody>
                  <a:tcPr marL="91440" marR="91440" marT="45720" marB="45720"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2F3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173,320.95 元</a:t>
                      </a:r>
                    </a:p>
                  </a:txBody>
                  <a:tcPr marL="91440" marR="91440" marT="45720" marB="45720"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2F3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8,784,382.54 元</a:t>
                      </a:r>
                    </a:p>
                  </a:txBody>
                  <a:tcPr marL="91440" marR="91440" marT="45720" marB="45720">
                    <a:solidFill>
                      <a:srgbClr val="F1F5F8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12C611-28A2-4EEB-A9AC-0CAB57B9D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57800"/>
            <a:ext cx="111252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9B51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9B5143"/>
                </a:solidFill>
                <a:latin typeface="Microsoft YaHei"/>
                <a:ea typeface="Microsoft YaHei"/>
                <a:cs typeface="Microsoft YaHei"/>
              </a:rPr>
              <a:t>整机距目标差约 8.04 万元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D55CD9-5DF4-4050-8928-B7A7499E1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53100"/>
            <a:ext cx="111252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72F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72F3E"/>
                </a:solidFill>
                <a:latin typeface="Microsoft YaHei"/>
                <a:ea typeface="Microsoft YaHei"/>
                <a:cs typeface="Microsoft YaHei"/>
              </a:rPr>
              <a:t>下一步重点：定位涨价机型，再核查零件价差与成本结转</a:t>
            </a:r>
          </a:p>
        </p:txBody>
      </p:sp>
    </p:spTree>
    <p:extLst>
      <p:ext uri="{BB962C8B-B14F-4D97-AF65-F5344CB8AC3E}">
        <p14:creationId xmlns:p14="http://schemas.microsoft.com/office/powerpoint/2010/main" val="34824693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26BF11-9900-47EE-AFDF-8E79FD26D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"/>
            <a:ext cx="111252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72F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72F3E"/>
                </a:solidFill>
                <a:latin typeface="Microsoft YaHei"/>
                <a:ea typeface="Microsoft YaHei"/>
                <a:cs typeface="Microsoft YaHei"/>
              </a:rPr>
              <a:t>TWS Pro 与智能手表 S2 占整机净涨价的约80%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C11BF9-1577-41E5-82C5-FB96A3B3E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85900"/>
            <a:ext cx="11125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87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26879"/>
                </a:solidFill>
                <a:latin typeface="Microsoft YaHei"/>
                <a:ea typeface="Microsoft YaHei"/>
                <a:cs typeface="Microsoft YaHei"/>
              </a:rPr>
              <a:t>以2025年验收数量计算价格差，数量变化不直接计作降本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9EFE57-DCB1-41CC-B571-89C2DDB65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981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87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26879"/>
                </a:solidFill>
                <a:latin typeface="Microsoft YaHei"/>
                <a:ea typeface="Microsoft YaHei"/>
                <a:cs typeface="Microsoft YaHei"/>
              </a:rPr>
              <a:t>2025年采购降本复盘 · 模拟交易案例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E76770-FFC8-4389-83E2-44D8C589C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514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87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26879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graphicFrame>
        <p:nvGraphicFramePr>
          <p:cNvPr id="14" name="Chart"/>
          <p:cNvGraphicFramePr/>
          <p:nvPr/>
        </p:nvGraphicFramePr>
        <p:xfrm>
          <a:off xmlns:a="http://schemas.openxmlformats.org/drawingml/2006/main" x="533400" y="2190750"/>
          <a:ext xmlns:a="http://schemas.openxmlformats.org/drawingml/2006/main" cx="7000875" cy="35718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d8272eb8929c45b3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BC9C46-AF3E-4EEA-996B-55C6AB084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2305050"/>
            <a:ext cx="3524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2062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20628A"/>
                </a:solidFill>
                <a:latin typeface="Microsoft YaHei"/>
                <a:ea typeface="Microsoft YaHei"/>
                <a:cs typeface="Microsoft YaHei"/>
              </a:rPr>
              <a:t>优先核查两类价差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25EFC7-4D76-4ADB-B796-2D11D2B31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2857500"/>
            <a:ext cx="3524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72F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72F3E"/>
                </a:solidFill>
                <a:latin typeface="Microsoft YaHei"/>
                <a:ea typeface="Microsoft YaHei"/>
                <a:cs typeface="Microsoft YaHei"/>
              </a:rPr>
              <a:t>同规格、同供应商是否涨价？</a:t>
            </a:r>
          </a:p>
          <a:p xmlns:a="http://schemas.openxmlformats.org/drawingml/2006/main">
            <a:pPr>
              <a:defRPr sz="1800" b="0">
                <a:solidFill>
                  <a:srgbClr val="172F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72F3E"/>
                </a:solidFill>
                <a:latin typeface="Microsoft YaHei"/>
                <a:ea typeface="Microsoft YaHei"/>
                <a:cs typeface="Microsoft YaHei"/>
              </a:rPr>
              <a:t>先排除配置升级及供应商切换。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A84761-0EFA-4588-852C-D00705030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4267200"/>
            <a:ext cx="35242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72F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72F3E"/>
                </a:solidFill>
                <a:latin typeface="Microsoft YaHei"/>
                <a:ea typeface="Microsoft YaHei"/>
                <a:cs typeface="Microsoft YaHei"/>
              </a:rPr>
              <a:t>客供材料成本是否已经结转？</a:t>
            </a:r>
          </a:p>
          <a:p xmlns:a="http://schemas.openxmlformats.org/drawingml/2006/main">
            <a:pPr>
              <a:defRPr sz="1800" b="0">
                <a:solidFill>
                  <a:srgbClr val="172F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72F3E"/>
                </a:solidFill>
                <a:latin typeface="Microsoft YaHei"/>
                <a:ea typeface="Microsoft YaHei"/>
                <a:cs typeface="Microsoft YaHei"/>
              </a:rPr>
              <a:t>核查零件领用批次与整机入库批次。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421509-43E8-4EA8-8821-B9327FFC6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81700"/>
            <a:ext cx="11125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87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26879"/>
                </a:solidFill>
                <a:latin typeface="Microsoft YaHei"/>
                <a:ea typeface="Microsoft YaHei"/>
                <a:cs typeface="Microsoft YaHei"/>
              </a:rPr>
              <a:t>条长表示价差金额幅度（千元）；标签保留降本正负号，负值为涨价。</a:t>
            </a:r>
          </a:p>
        </p:txBody>
      </p:sp>
    </p:spTree>
    <p:extLst>
      <p:ext uri="{BB962C8B-B14F-4D97-AF65-F5344CB8AC3E}">
        <p14:creationId xmlns:p14="http://schemas.microsoft.com/office/powerpoint/2010/main" val="115515830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635F6B-F4CD-4ABF-959F-AC13DA842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"/>
            <a:ext cx="111252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72F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72F3E"/>
                </a:solidFill>
                <a:latin typeface="Microsoft YaHei"/>
                <a:ea typeface="Microsoft YaHei"/>
                <a:cs typeface="Microsoft YaHei"/>
              </a:rPr>
              <a:t>S2 的电池降价，被表壳与振动马达涨价抵消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24D404-C6A8-4A84-BD74-1458F8FEF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85900"/>
            <a:ext cx="11125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87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26879"/>
                </a:solidFill>
                <a:latin typeface="Microsoft YaHei"/>
                <a:ea typeface="Microsoft YaHei"/>
                <a:cs typeface="Microsoft YaHei"/>
              </a:rPr>
              <a:t>零件端的改进与涨价同时发生，年度净值会掩盖具体矛盾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ECF885-2147-44C9-BC59-B7BCE3070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981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87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26879"/>
                </a:solidFill>
                <a:latin typeface="Microsoft YaHei"/>
                <a:ea typeface="Microsoft YaHei"/>
                <a:cs typeface="Microsoft YaHei"/>
              </a:rPr>
              <a:t>2025年采购降本复盘 · 模拟交易案例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C9B1CE-A554-44C9-B756-6D3EE39DB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514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87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26879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graphicFrame>
        <p:nvGraphicFramePr>
          <p:cNvPr id="14" name="Chart"/>
          <p:cNvGraphicFramePr/>
          <p:nvPr/>
        </p:nvGraphicFramePr>
        <p:xfrm>
          <a:off xmlns:a="http://schemas.openxmlformats.org/drawingml/2006/main" x="533400" y="2190750"/>
          <a:ext xmlns:a="http://schemas.openxmlformats.org/drawingml/2006/main" cx="7143750" cy="35242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dd26c397ddd04f32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1087E5-E244-4AE7-86E0-60331F1C1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324100"/>
            <a:ext cx="3638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9B51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9B5143"/>
                </a:solidFill>
                <a:latin typeface="Microsoft YaHei"/>
                <a:ea typeface="Microsoft YaHei"/>
                <a:cs typeface="Microsoft YaHei"/>
              </a:rPr>
              <a:t>两项涨价合计 1.94 万元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119844-4AEC-443E-B1A2-50D3EC78E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333750"/>
            <a:ext cx="36385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72F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72F3E"/>
                </a:solidFill>
                <a:latin typeface="Microsoft YaHei"/>
                <a:ea typeface="Microsoft YaHei"/>
                <a:cs typeface="Microsoft YaHei"/>
              </a:rPr>
              <a:t>超过电池降本约 0.42 万元</a:t>
            </a:r>
          </a:p>
          <a:p xmlns:a="http://schemas.openxmlformats.org/drawingml/2006/main">
            <a:pPr>
              <a:defRPr sz="1800" b="0">
                <a:solidFill>
                  <a:srgbClr val="172F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72F3E"/>
                </a:solidFill>
                <a:latin typeface="Microsoft YaHei"/>
                <a:ea typeface="Microsoft YaHei"/>
                <a:cs typeface="Microsoft YaHei"/>
              </a:rPr>
              <a:t>（仅比较这三项关键零件）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F10379-E37B-4ADA-826B-B0DB70A3F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524375"/>
            <a:ext cx="36385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72F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72F3E"/>
                </a:solidFill>
                <a:latin typeface="Microsoft YaHei"/>
                <a:ea typeface="Microsoft YaHei"/>
                <a:cs typeface="Microsoft YaHei"/>
              </a:rPr>
              <a:t>待验证原因</a:t>
            </a:r>
          </a:p>
          <a:p xmlns:a="http://schemas.openxmlformats.org/drawingml/2006/main">
            <a:pPr>
              <a:defRPr sz="1800" b="0">
                <a:solidFill>
                  <a:srgbClr val="172F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72F3E"/>
                </a:solidFill>
                <a:latin typeface="Microsoft YaHei"/>
                <a:ea typeface="Microsoft YaHei"/>
                <a:cs typeface="Microsoft YaHei"/>
              </a:rPr>
              <a:t>材料 / 工艺变更？</a:t>
            </a:r>
          </a:p>
          <a:p xmlns:a="http://schemas.openxmlformats.org/drawingml/2006/main">
            <a:pPr>
              <a:defRPr sz="1800" b="0">
                <a:solidFill>
                  <a:srgbClr val="172F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72F3E"/>
                </a:solidFill>
                <a:latin typeface="Microsoft YaHei"/>
                <a:ea typeface="Microsoft YaHei"/>
                <a:cs typeface="Microsoft YaHei"/>
              </a:rPr>
              <a:t>供应商份额变化？</a:t>
            </a:r>
          </a:p>
          <a:p xmlns:a="http://schemas.openxmlformats.org/drawingml/2006/main">
            <a:pPr>
              <a:defRPr sz="1800" b="0">
                <a:solidFill>
                  <a:srgbClr val="172F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72F3E"/>
                </a:solidFill>
                <a:latin typeface="Microsoft YaHei"/>
                <a:ea typeface="Microsoft YaHei"/>
                <a:cs typeface="Microsoft YaHei"/>
              </a:rPr>
              <a:t>相同条件下的纯价格上涨？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8565DD-3F58-40CD-AA0F-CB6141128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81700"/>
            <a:ext cx="11125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87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26879"/>
                </a:solidFill>
                <a:latin typeface="Microsoft YaHei"/>
                <a:ea typeface="Microsoft YaHei"/>
                <a:cs typeface="Microsoft YaHei"/>
              </a:rPr>
              <a:t>金额幅度（千元）；标签保留降本正负号。零件与整机金额分别呈现，避免重复累计。</a:t>
            </a:r>
          </a:p>
        </p:txBody>
      </p:sp>
    </p:spTree>
    <p:extLst>
      <p:ext uri="{BB962C8B-B14F-4D97-AF65-F5344CB8AC3E}">
        <p14:creationId xmlns:p14="http://schemas.microsoft.com/office/powerpoint/2010/main" val="146992462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A760C7-D01E-4AF5-ADB8-87326DC42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"/>
            <a:ext cx="111252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72F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72F3E"/>
                </a:solidFill>
                <a:latin typeface="Microsoft YaHei"/>
                <a:ea typeface="Microsoft YaHei"/>
                <a:cs typeface="Microsoft YaHei"/>
              </a:rPr>
              <a:t>两个月滞后匹配显示局部迹象，尚不能认定传导率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398B9E-E03A-471C-B74F-2E85154E6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85900"/>
            <a:ext cx="11125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87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26879"/>
                </a:solidFill>
                <a:latin typeface="Microsoft YaHei"/>
                <a:ea typeface="Microsoft YaHei"/>
                <a:cs typeface="Microsoft YaHei"/>
              </a:rPr>
              <a:t>假设：公司客供零件；整机入库价包含材料价值及代工成本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460708-AF44-48E9-9E91-BA82D84DB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981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87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26879"/>
                </a:solidFill>
                <a:latin typeface="Microsoft YaHei"/>
                <a:ea typeface="Microsoft YaHei"/>
                <a:cs typeface="Microsoft YaHei"/>
              </a:rPr>
              <a:t>2025年采购降本复盘 · 模拟交易案例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A2ABA3-C7E9-461F-A5FC-AE8E8A1C6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514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87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26879"/>
                </a:solidFill>
                <a:latin typeface="Microsoft YaHei"/>
                <a:ea typeface="Microsoft YaHei"/>
                <a:cs typeface="Microsoft YaHei"/>
              </a:rPr>
              <a:t>4</a:t>
            </a:r>
          </a:p>
        </p:txBody>
      </p:sp>
      <p:graphicFrame>
        <p:nvGraphicFramePr>
          <p:cNvPr id="12" name=""/>
          <p:cNvGraphicFramePr/>
          <p:nvPr/>
        </p:nvGraphicFramePr>
        <p:xfrm>
          <a:off xmlns:a="http://schemas.openxmlformats.org/drawingml/2006/main" x="533400" y="2228850"/>
          <a:ext xmlns:a="http://schemas.openxmlformats.org/drawingml/2006/main" cx="11125200" cy="20478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286250"/>
                <a:gridCol w="2286000"/>
                <a:gridCol w="2667000"/>
                <a:gridCol w="1885950"/>
              </a:tblGrid>
              <a:tr h="68262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案例</a:t>
                      </a:r>
                    </a:p>
                  </a:txBody>
                  <a:tcPr marL="91440" marR="91440" marT="45720" marB="45720">
                    <a:solidFill>
                      <a:srgbClr val="20628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整机单台变化</a:t>
                      </a:r>
                    </a:p>
                  </a:txBody>
                  <a:tcPr marL="91440" marR="91440" marT="45720" marB="45720">
                    <a:solidFill>
                      <a:srgbClr val="20628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已覆盖零件影响</a:t>
                      </a:r>
                    </a:p>
                  </a:txBody>
                  <a:tcPr marL="91440" marR="91440" marT="45720" marB="45720">
                    <a:solidFill>
                      <a:srgbClr val="20628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BOM覆盖</a:t>
                      </a:r>
                    </a:p>
                  </a:txBody>
                  <a:tcPr marL="91440" marR="91440" marT="45720" marB="45720">
                    <a:solidFill>
                      <a:srgbClr val="20628A"/>
                    </a:solidFill>
                  </a:tcPr>
                </a:tc>
              </a:tr>
              <a:tr h="6826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F3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S2：8月零件→10月整机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F3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涨价 3.36 元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F3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涨价 1.45 元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F3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11.34%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826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F3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充电宝：1月零件→3月整机</a:t>
                      </a:r>
                    </a:p>
                  </a:txBody>
                  <a:tcPr marL="91440" marR="91440" marT="45720" marB="45720"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F3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降价 2.58 元</a:t>
                      </a:r>
                    </a:p>
                  </a:txBody>
                  <a:tcPr marL="91440" marR="91440" marT="45720" marB="45720"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F3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涨价 0.43 元</a:t>
                      </a:r>
                    </a:p>
                  </a:txBody>
                  <a:tcPr marL="91440" marR="91440" marT="45720" marB="45720"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F3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8.69%</a:t>
                      </a:r>
                    </a:p>
                  </a:txBody>
                  <a:tcPr marL="91440" marR="91440" marT="45720" marB="45720">
                    <a:solidFill>
                      <a:srgbClr val="F1F5F8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EFAE78-4C17-48FD-BED8-11885F8BC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19625"/>
            <a:ext cx="11125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2062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20628A"/>
                </a:solidFill>
                <a:latin typeface="Microsoft YaHei"/>
                <a:ea typeface="Microsoft YaHei"/>
                <a:cs typeface="Microsoft YaHei"/>
              </a:rPr>
              <a:t>S2 变化同方向；充电宝的已覆盖零件无法解释整机降价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A3C4AF-B64E-4578-AB38-BB8618D51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343525"/>
            <a:ext cx="111252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72F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72F3E"/>
                </a:solidFill>
                <a:latin typeface="Microsoft YaHei"/>
                <a:ea typeface="Microsoft YaHei"/>
                <a:cs typeface="Microsoft YaHei"/>
              </a:rPr>
              <a:t>46个整机交易月份均缺少完整可比BOM，无法将剩余差额认定为代工费。</a:t>
            </a:r>
          </a:p>
        </p:txBody>
      </p:sp>
    </p:spTree>
    <p:extLst>
      <p:ext uri="{BB962C8B-B14F-4D97-AF65-F5344CB8AC3E}">
        <p14:creationId xmlns:p14="http://schemas.microsoft.com/office/powerpoint/2010/main" val="166186287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6F2088-3B97-469F-8A6A-7070AF94C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"/>
            <a:ext cx="111252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72F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72F3E"/>
                </a:solidFill>
                <a:latin typeface="Microsoft YaHei"/>
                <a:ea typeface="Microsoft YaHei"/>
                <a:cs typeface="Microsoft YaHei"/>
              </a:rPr>
              <a:t>原因核查应围绕价格、用量和结转逐项闭环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8650CC-D91B-4882-9BA0-863B6E24A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85900"/>
            <a:ext cx="11125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87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26879"/>
                </a:solidFill>
                <a:latin typeface="Microsoft YaHei"/>
                <a:ea typeface="Microsoft YaHei"/>
                <a:cs typeface="Microsoft YaHei"/>
              </a:rPr>
              <a:t>先核查重点机型与零件，再验证材料收益是否进入整机总成本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F1C114-0035-4CB4-9AE5-620E011D6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981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87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26879"/>
                </a:solidFill>
                <a:latin typeface="Microsoft YaHei"/>
                <a:ea typeface="Microsoft YaHei"/>
                <a:cs typeface="Microsoft YaHei"/>
              </a:rPr>
              <a:t>2025年采购降本复盘 · 模拟交易案例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329ADB-DAEC-4F2A-BD54-FFD6B84D9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514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87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26879"/>
                </a:solidFill>
                <a:latin typeface="Microsoft YaHei"/>
                <a:ea typeface="Microsoft YaHei"/>
                <a:cs typeface="Microsoft YaHei"/>
              </a:rPr>
              <a:t>5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533400" y="2152650"/>
          <a:ext xmlns:a="http://schemas.openxmlformats.org/drawingml/2006/main" cx="11125200" cy="3333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428875"/>
                <a:gridCol w="4476750"/>
                <a:gridCol w="4219575"/>
              </a:tblGrid>
              <a:tr h="66675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待验证原因</a:t>
                      </a:r>
                    </a:p>
                  </a:txBody>
                  <a:tcPr marL="91440" marR="91440" marT="45720" marB="45720">
                    <a:solidFill>
                      <a:srgbClr val="20628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应补充的证据</a:t>
                      </a:r>
                    </a:p>
                  </a:txBody>
                  <a:tcPr marL="91440" marR="91440" marT="45720" marB="45720">
                    <a:solidFill>
                      <a:srgbClr val="20628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能形成的采购判断</a:t>
                      </a:r>
                    </a:p>
                  </a:txBody>
                  <a:tcPr marL="91440" marR="91440" marT="45720" marB="45720">
                    <a:solidFill>
                      <a:srgbClr val="20628A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F3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采购条件变化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F3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同零件规格、供应商、数量阶梯</a:t>
                      </a:r>
                    </a:p>
                    <a:p>
                      <a:r>
                        <a:rPr sz="1650" b="0">
                          <a:solidFill>
                            <a:srgbClr val="172F3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及报价 / 合同调价依据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F3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区分纯涨价、配置变化和份额变化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F3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旧库存与消耗滞后</a:t>
                      </a:r>
                    </a:p>
                  </a:txBody>
                  <a:tcPr marL="91440" marR="91440" marT="45720" marB="45720"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F3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零件入库 / 领用批次、委外发料</a:t>
                      </a:r>
                    </a:p>
                    <a:p>
                      <a:r>
                        <a:rPr sz="1650" b="0">
                          <a:solidFill>
                            <a:srgbClr val="172F3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以及整机入库的批次映射</a:t>
                      </a:r>
                    </a:p>
                  </a:txBody>
                  <a:tcPr marL="91440" marR="91440" marT="45720" marB="45720"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F3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确认低价材料何时进入整机成本</a:t>
                      </a:r>
                    </a:p>
                  </a:txBody>
                  <a:tcPr marL="91440" marR="91440" marT="45720" marB="45720">
                    <a:solidFill>
                      <a:srgbClr val="F1F5F8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F3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材料用量或损耗增加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F3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BOM版本、实际耗用、退料及报废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F3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识别价格降本被用量增长抵消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F3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代工或其他费用上升</a:t>
                      </a:r>
                    </a:p>
                  </a:txBody>
                  <a:tcPr marL="91440" marR="91440" marT="45720" marB="45720"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F3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代工结算价、附加费用及成本分拆</a:t>
                      </a:r>
                    </a:p>
                  </a:txBody>
                  <a:tcPr marL="91440" marR="91440" marT="45720" marB="45720"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F3E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核查材料降本是否被加工费用抵消</a:t>
                      </a:r>
                    </a:p>
                  </a:txBody>
                  <a:tcPr marL="91440" marR="91440" marT="45720" marB="45720">
                    <a:solidFill>
                      <a:srgbClr val="F1F5F8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5986F1-F331-4DE2-B843-13C1F20B4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72150"/>
            <a:ext cx="111252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062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20628A"/>
                </a:solidFill>
                <a:latin typeface="Microsoft YaHei"/>
                <a:ea typeface="Microsoft YaHei"/>
                <a:cs typeface="Microsoft YaHei"/>
              </a:rPr>
              <a:t>建议输出：同口径的“材料价格影响＋用量 / 损耗影响＋加工费变化”成本桥</a:t>
            </a:r>
          </a:p>
        </p:txBody>
      </p:sp>
    </p:spTree>
    <p:extLst>
      <p:ext uri="{BB962C8B-B14F-4D97-AF65-F5344CB8AC3E}">
        <p14:creationId xmlns:p14="http://schemas.microsoft.com/office/powerpoint/2010/main" val="169093596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2026-10-09T08:52:01.6000000Z</dcterms:created>
  <dcterms:modified xsi:type="dcterms:W3CDTF">2026-10-09T08:52:01.6010000Z</dcterms:modified>
</coreProperties>
</file>